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09" r:id="rId2"/>
    <p:sldId id="310" r:id="rId3"/>
    <p:sldId id="311" r:id="rId4"/>
    <p:sldId id="312" r:id="rId5"/>
    <p:sldId id="313" r:id="rId6"/>
    <p:sldId id="314" r:id="rId7"/>
    <p:sldId id="256" r:id="rId8"/>
    <p:sldId id="261" r:id="rId9"/>
    <p:sldId id="297" r:id="rId10"/>
    <p:sldId id="298" r:id="rId11"/>
    <p:sldId id="288" r:id="rId12"/>
    <p:sldId id="300" r:id="rId13"/>
    <p:sldId id="299" r:id="rId14"/>
    <p:sldId id="301" r:id="rId15"/>
    <p:sldId id="302" r:id="rId16"/>
    <p:sldId id="303" r:id="rId17"/>
    <p:sldId id="291" r:id="rId18"/>
    <p:sldId id="259" r:id="rId19"/>
    <p:sldId id="304" r:id="rId20"/>
    <p:sldId id="306" r:id="rId21"/>
    <p:sldId id="285" r:id="rId22"/>
    <p:sldId id="305" r:id="rId23"/>
    <p:sldId id="307" r:id="rId24"/>
    <p:sldId id="292" r:id="rId25"/>
    <p:sldId id="286" r:id="rId26"/>
    <p:sldId id="295" r:id="rId27"/>
    <p:sldId id="294" r:id="rId28"/>
    <p:sldId id="257" r:id="rId29"/>
    <p:sldId id="260" r:id="rId30"/>
    <p:sldId id="30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47F224-62E3-0344-86E8-7BDBFFE5A233}" v="152" dt="2022-02-20T15:43:4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4"/>
    <p:restoredTop sz="87944"/>
  </p:normalViewPr>
  <p:slideViewPr>
    <p:cSldViewPr snapToGrid="0" snapToObjects="1">
      <p:cViewPr varScale="1">
        <p:scale>
          <a:sx n="59" d="100"/>
          <a:sy n="59" d="100"/>
        </p:scale>
        <p:origin x="19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9C1B6-A350-DE44-B85F-1529C898E100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F765-C051-474B-9102-70A5F3715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1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0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8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set.ap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</p:spTree>
    <p:extLst>
      <p:ext uri="{BB962C8B-B14F-4D97-AF65-F5344CB8AC3E}">
        <p14:creationId xmlns:p14="http://schemas.microsoft.com/office/powerpoint/2010/main" val="242502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748D-C48D-D44B-927D-14766AF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4F53-29C0-E341-B390-6E65302F4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2307-3325-EB46-AA63-AF29B8A5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proteins can we image at once?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A463-9D6F-C148-AE59-DFFD0291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ionless Image">
            <a:extLst>
              <a:ext uri="{FF2B5EF4-FFF2-40B4-BE49-F238E27FC236}">
                <a16:creationId xmlns:a16="http://schemas.microsoft.com/office/drawing/2014/main" id="{A0DD6DE7-1F5E-E54C-80BA-D5461778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020383" cy="465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tionless Image">
            <a:extLst>
              <a:ext uri="{FF2B5EF4-FFF2-40B4-BE49-F238E27FC236}">
                <a16:creationId xmlns:a16="http://schemas.microsoft.com/office/drawing/2014/main" id="{DC9F51C1-E791-3B47-9B43-B8A3B5C0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89" y="2624534"/>
            <a:ext cx="6473621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9764D3-0CF4-C149-84C3-C53516B7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research in the real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F1A7D-B46D-814C-97C0-59CC3F07C899}"/>
              </a:ext>
            </a:extLst>
          </p:cNvPr>
          <p:cNvSpPr txBox="1"/>
          <p:nvPr/>
        </p:nvSpPr>
        <p:spPr>
          <a:xfrm>
            <a:off x="6016712" y="1653975"/>
            <a:ext cx="5458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UPSET plot (</a:t>
            </a:r>
            <a:r>
              <a:rPr lang="en-US" b="1" dirty="0">
                <a:hlinkClick r:id="rId4"/>
              </a:rPr>
              <a:t>https://upset.app/</a:t>
            </a:r>
            <a:r>
              <a:rPr lang="en-US" b="1" dirty="0"/>
              <a:t>)</a:t>
            </a:r>
          </a:p>
          <a:p>
            <a:pPr algn="ctr"/>
            <a:r>
              <a:rPr lang="en-US" dirty="0"/>
              <a:t>Made by Jake R. Conway in Nils </a:t>
            </a:r>
            <a:r>
              <a:rPr lang="en-US" dirty="0" err="1"/>
              <a:t>Gehlenborg’s</a:t>
            </a:r>
            <a:r>
              <a:rPr lang="en-US" dirty="0"/>
              <a:t> lab</a:t>
            </a:r>
          </a:p>
          <a:p>
            <a:pPr algn="ctr"/>
            <a:r>
              <a:rPr lang="en-US" dirty="0"/>
              <a:t>when he was an undergraduate summer intern in 2015</a:t>
            </a:r>
          </a:p>
        </p:txBody>
      </p:sp>
    </p:spTree>
    <p:extLst>
      <p:ext uri="{BB962C8B-B14F-4D97-AF65-F5344CB8AC3E}">
        <p14:creationId xmlns:p14="http://schemas.microsoft.com/office/powerpoint/2010/main" val="2685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Recall: MERFISH used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p:pic>
        <p:nvPicPr>
          <p:cNvPr id="6" name="Picture 2" descr="RNA Imaging with Multiplexed Error-Robust Fluorescence In Situ  Hybridization (MERFISH) - ScienceDirect">
            <a:extLst>
              <a:ext uri="{FF2B5EF4-FFF2-40B4-BE49-F238E27FC236}">
                <a16:creationId xmlns:a16="http://schemas.microsoft.com/office/drawing/2014/main" id="{86D3A37A-F8D0-524B-8053-0F45F15552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r="67187"/>
          <a:stretch/>
        </p:blipFill>
        <p:spPr bwMode="auto">
          <a:xfrm>
            <a:off x="6537850" y="365125"/>
            <a:ext cx="532073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3912-FB47-AC43-A1DB-D07F7476A9AE}"/>
              </a:ext>
            </a:extLst>
          </p:cNvPr>
          <p:cNvSpPr txBox="1"/>
          <p:nvPr/>
        </p:nvSpPr>
        <p:spPr>
          <a:xfrm>
            <a:off x="7134481" y="4625022"/>
            <a:ext cx="4219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is 2^N</a:t>
            </a:r>
          </a:p>
          <a:p>
            <a:r>
              <a:rPr lang="en-US" dirty="0"/>
              <a:t>Purple is with modified hamming distance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/S0076687916001324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7D7-D103-AD4C-942B-48FECF17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Today: </a:t>
            </a:r>
            <a:br>
              <a:rPr lang="en-US" dirty="0"/>
            </a:br>
            <a:r>
              <a:rPr lang="en-US" dirty="0"/>
              <a:t>Look at spatial proteomics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Homework Assignment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/>
          <a:lstStyle/>
          <a:p>
            <a:r>
              <a:rPr lang="en-US" dirty="0"/>
              <a:t>Due Thursday (6PM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43AF-1A2E-F64D-8535-948BC87D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0AE-0B59-D340-94CC-64FD957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the CODEX dataset (start together in class)</a:t>
            </a:r>
          </a:p>
          <a:p>
            <a:r>
              <a:rPr lang="en-US" dirty="0"/>
              <a:t>Your goal is to figure out what you’re looking at</a:t>
            </a:r>
          </a:p>
          <a:p>
            <a:r>
              <a:rPr lang="en-US" dirty="0"/>
              <a:t>Your homework is to perform analyses and create a multi-panel data visualization with a corresponding ‘figure caption’ that describes your data visualization to convince me that you are correct </a:t>
            </a:r>
          </a:p>
          <a:p>
            <a:r>
              <a:rPr lang="en-US" dirty="0"/>
              <a:t>You are welcome to work together with classmates as a team</a:t>
            </a:r>
          </a:p>
          <a:p>
            <a:r>
              <a:rPr lang="en-US" dirty="0"/>
              <a:t>Submit your HW as you did for HW1 and HW3 including your code</a:t>
            </a:r>
          </a:p>
        </p:txBody>
      </p:sp>
    </p:spTree>
    <p:extLst>
      <p:ext uri="{BB962C8B-B14F-4D97-AF65-F5344CB8AC3E}">
        <p14:creationId xmlns:p14="http://schemas.microsoft.com/office/powerpoint/2010/main" val="210461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703-CD84-D04F-8802-65797F3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Captionless Image">
            <a:extLst>
              <a:ext uri="{FF2B5EF4-FFF2-40B4-BE49-F238E27FC236}">
                <a16:creationId xmlns:a16="http://schemas.microsoft.com/office/drawing/2014/main" id="{CEE2A874-8E48-764B-A05C-654F4A991A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6" y="2082006"/>
            <a:ext cx="6076951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5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7AE-9A35-0142-831B-C385B2DD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F398-BC4C-A74D-B5EA-A01C3C36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likely want to perform clustering analysis to identify </a:t>
            </a:r>
            <a:r>
              <a:rPr lang="en-US" dirty="0" err="1"/>
              <a:t>proteomically</a:t>
            </a:r>
            <a:r>
              <a:rPr lang="en-US" dirty="0"/>
              <a:t> distinct cell-types</a:t>
            </a:r>
          </a:p>
          <a:p>
            <a:r>
              <a:rPr lang="en-US" dirty="0"/>
              <a:t>You will likely want to visualize how these cell-types are organized in the tissue</a:t>
            </a:r>
          </a:p>
          <a:p>
            <a:r>
              <a:rPr lang="en-US" dirty="0"/>
              <a:t>You will likely need to read about the proteins that you are looking at to characterize these cell-types</a:t>
            </a:r>
          </a:p>
          <a:p>
            <a:r>
              <a:rPr lang="en-US" dirty="0"/>
              <a:t>This is a healthy human tissue</a:t>
            </a:r>
          </a:p>
        </p:txBody>
      </p:sp>
    </p:spTree>
    <p:extLst>
      <p:ext uri="{BB962C8B-B14F-4D97-AF65-F5344CB8AC3E}">
        <p14:creationId xmlns:p14="http://schemas.microsoft.com/office/powerpoint/2010/main" val="1627908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291D3-A6D2-6F46-A346-45AD93F69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7D00-E1BE-8D48-9599-02DDADC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pic>
        <p:nvPicPr>
          <p:cNvPr id="3074" name="Picture 2" descr="Captionless Image">
            <a:extLst>
              <a:ext uri="{FF2B5EF4-FFF2-40B4-BE49-F238E27FC236}">
                <a16:creationId xmlns:a16="http://schemas.microsoft.com/office/drawing/2014/main" id="{0B5460BF-DD65-0549-8D59-E85C1BD39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1" y="2236787"/>
            <a:ext cx="4697708" cy="3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ptionless Image">
            <a:extLst>
              <a:ext uri="{FF2B5EF4-FFF2-40B4-BE49-F238E27FC236}">
                <a16:creationId xmlns:a16="http://schemas.microsoft.com/office/drawing/2014/main" id="{68D85737-99C7-7643-8546-12FBC26F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1075"/>
            <a:ext cx="4318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7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2941-549D-3745-8BBF-D56CA722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</a:t>
            </a:r>
          </a:p>
        </p:txBody>
      </p:sp>
      <p:pic>
        <p:nvPicPr>
          <p:cNvPr id="4098" name="Picture 2" descr="Captionless Image">
            <a:extLst>
              <a:ext uri="{FF2B5EF4-FFF2-40B4-BE49-F238E27FC236}">
                <a16:creationId xmlns:a16="http://schemas.microsoft.com/office/drawing/2014/main" id="{879BF327-B753-734D-8C95-6ED7FD660E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8" y="1624835"/>
            <a:ext cx="4987922" cy="165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ptionless Image">
            <a:extLst>
              <a:ext uri="{FF2B5EF4-FFF2-40B4-BE49-F238E27FC236}">
                <a16:creationId xmlns:a16="http://schemas.microsoft.com/office/drawing/2014/main" id="{2389BAB9-5A12-E04B-9929-8DA0C0DB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5" y="1715981"/>
            <a:ext cx="4987925" cy="1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6E82C-0E33-4A4E-9091-B910DA1730CC}"/>
              </a:ext>
            </a:extLst>
          </p:cNvPr>
          <p:cNvSpPr txBox="1"/>
          <p:nvPr/>
        </p:nvSpPr>
        <p:spPr>
          <a:xfrm>
            <a:off x="257175" y="6308209"/>
            <a:ext cx="937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timvieira.github.io</a:t>
            </a:r>
            <a:r>
              <a:rPr lang="en-US" dirty="0"/>
              <a:t>/blog/post/2014/10/06/kl-divergence-as-an-objective-function/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6C42-DED9-C940-A5A5-7F386037A956}"/>
              </a:ext>
            </a:extLst>
          </p:cNvPr>
          <p:cNvSpPr txBox="1"/>
          <p:nvPr/>
        </p:nvSpPr>
        <p:spPr>
          <a:xfrm>
            <a:off x="1237832" y="3522925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small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small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(Inclusive KL)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8CE4A-F681-3B44-B524-70EFCE45213A}"/>
              </a:ext>
            </a:extLst>
          </p:cNvPr>
          <p:cNvSpPr txBox="1"/>
          <p:nvPr/>
        </p:nvSpPr>
        <p:spPr>
          <a:xfrm>
            <a:off x="6601619" y="3522924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large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large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(Exclusive KL)</a:t>
            </a:r>
            <a:endParaRPr lang="en-US" dirty="0"/>
          </a:p>
        </p:txBody>
      </p:sp>
      <p:pic>
        <p:nvPicPr>
          <p:cNvPr id="16" name="Picture 15" descr="Diagram, polygon&#10;&#10;Description automatically generated">
            <a:extLst>
              <a:ext uri="{FF2B5EF4-FFF2-40B4-BE49-F238E27FC236}">
                <a16:creationId xmlns:a16="http://schemas.microsoft.com/office/drawing/2014/main" id="{7CE55DD1-86B4-CD49-8C7F-65166038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652" y="4470281"/>
            <a:ext cx="3718908" cy="1516923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D781C56-B508-934D-8B1D-0BD510693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470" y="4446254"/>
            <a:ext cx="3139678" cy="1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0D61-B41E-D541-B305-B98C2B16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on noise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0D8193-E480-384A-B212-4B8EB849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between spliced and </a:t>
            </a:r>
            <a:r>
              <a:rPr lang="en-US" dirty="0" err="1"/>
              <a:t>unspliced</a:t>
            </a:r>
            <a:r>
              <a:rPr lang="en-US" dirty="0"/>
              <a:t> (suspicious)</a:t>
            </a:r>
          </a:p>
          <a:p>
            <a:r>
              <a:rPr lang="en-US" dirty="0"/>
              <a:t>Arrows would not be stable as </a:t>
            </a:r>
            <a:r>
              <a:rPr lang="en-US" dirty="0" err="1"/>
              <a:t>tSNE</a:t>
            </a:r>
            <a:r>
              <a:rPr lang="en-US" dirty="0"/>
              <a:t> is not stable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5D6133F-FD34-3647-84CA-25F79325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53" y="3181668"/>
            <a:ext cx="3062764" cy="30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73FC5-83FB-2443-A72E-07A5C30F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3" y="2931931"/>
            <a:ext cx="3100257" cy="34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233708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4180</TotalTime>
  <Words>760</Words>
  <Application>Microsoft Macintosh PowerPoint</Application>
  <PresentationFormat>Widescreen</PresentationFormat>
  <Paragraphs>103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Roboto</vt:lpstr>
      <vt:lpstr>Office Theme</vt:lpstr>
      <vt:lpstr>Quiz Review</vt:lpstr>
      <vt:lpstr>Data visualization research in the real world</vt:lpstr>
      <vt:lpstr>Dimensionality reduction</vt:lpstr>
      <vt:lpstr>Differential expression</vt:lpstr>
      <vt:lpstr>KL Divergence</vt:lpstr>
      <vt:lpstr>RNA velocity on noise</vt:lpstr>
      <vt:lpstr>Spatial Proteomics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PowerPoint Presentation</vt:lpstr>
      <vt:lpstr>How many proteins can we image at once?</vt:lpstr>
      <vt:lpstr>CODEX (CO-Detection by indEXing)</vt:lpstr>
      <vt:lpstr>CODEX (CO-Detection by indEXing)</vt:lpstr>
      <vt:lpstr>CODEX (CO-Detection by indEXing)</vt:lpstr>
      <vt:lpstr>CODEX (CO-Detection by indEXing)</vt:lpstr>
      <vt:lpstr>Quick Question</vt:lpstr>
      <vt:lpstr>Quick Question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Today:  Look at spatial proteomics data  Homework Assignment 5</vt:lpstr>
      <vt:lpstr>Homework</vt:lpstr>
      <vt:lpstr>Hints</vt:lpstr>
      <vt:lpstr>bit.ly/GDV_codex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4</cp:revision>
  <dcterms:created xsi:type="dcterms:W3CDTF">2022-02-15T00:05:20Z</dcterms:created>
  <dcterms:modified xsi:type="dcterms:W3CDTF">2022-02-20T15:49:39Z</dcterms:modified>
</cp:coreProperties>
</file>